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8" r:id="rId4"/>
    <p:sldId id="269" r:id="rId5"/>
    <p:sldId id="259" r:id="rId6"/>
    <p:sldId id="260" r:id="rId7"/>
    <p:sldId id="261" r:id="rId8"/>
    <p:sldId id="262" r:id="rId9"/>
    <p:sldId id="263" r:id="rId10"/>
    <p:sldId id="272" r:id="rId11"/>
    <p:sldId id="273" r:id="rId12"/>
    <p:sldId id="281" r:id="rId13"/>
    <p:sldId id="264" r:id="rId14"/>
    <p:sldId id="265" r:id="rId15"/>
    <p:sldId id="266" r:id="rId16"/>
    <p:sldId id="277" r:id="rId17"/>
    <p:sldId id="278" r:id="rId18"/>
    <p:sldId id="279" r:id="rId19"/>
    <p:sldId id="270" r:id="rId20"/>
    <p:sldId id="271" r:id="rId21"/>
    <p:sldId id="274" r:id="rId22"/>
    <p:sldId id="275" r:id="rId23"/>
    <p:sldId id="276" r:id="rId24"/>
    <p:sldId id="280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33DB8-B60E-4E3C-A60C-26201D013AC9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8B25A-8E43-4ED4-988F-D80E12CACC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2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task manager here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8B25A-8E43-4ED4-988F-D80E12CAC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D4C3A4-308C-402B-99F4-089098BDB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0312"/>
            <a:ext cx="9144000" cy="2387600"/>
          </a:xfrm>
        </p:spPr>
        <p:txBody>
          <a:bodyPr anchor="t" anchorCtr="0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92D54D-575D-4BD2-A8A1-9564C17EA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525"/>
            <a:ext cx="9144000" cy="10240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328F88-75FA-4194-B143-DC6541E0B3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5FAA71-898D-400C-BBB0-A39DAA5702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73" y="1992397"/>
            <a:ext cx="379159" cy="51703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CE67A54C-4F6F-4E83-AFB0-842E947D3BE0}"/>
              </a:ext>
            </a:extLst>
          </p:cNvPr>
          <p:cNvGrpSpPr/>
          <p:nvPr userDrawn="1"/>
        </p:nvGrpSpPr>
        <p:grpSpPr>
          <a:xfrm>
            <a:off x="3315667" y="515566"/>
            <a:ext cx="5560667" cy="1070395"/>
            <a:chOff x="3465036" y="515566"/>
            <a:chExt cx="5560667" cy="107039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4E22F02-C264-4C29-882B-83090A7E35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036" y="880179"/>
              <a:ext cx="1546667" cy="41777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94A6DD1-01ED-463F-BCF3-A1CE671ACE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41" y="628268"/>
              <a:ext cx="754036" cy="9216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EC0EFBA-01D8-480F-AB43-19330754F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215815" y="677257"/>
              <a:ext cx="1642424" cy="574848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74F2F4B-7465-4AD1-B125-30CB05E94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7048350" y="515566"/>
              <a:ext cx="1977353" cy="898230"/>
            </a:xfrm>
            <a:prstGeom prst="rect">
              <a:avLst/>
            </a:prstGeom>
          </p:spPr>
        </p:pic>
        <p:pic>
          <p:nvPicPr>
            <p:cNvPr id="13" name="Picture 4" descr="ISC-PIF (@iscpif@mastodon.social) - Mastodon">
              <a:extLst>
                <a:ext uri="{FF2B5EF4-FFF2-40B4-BE49-F238E27FC236}">
                  <a16:creationId xmlns:a16="http://schemas.microsoft.com/office/drawing/2014/main" id="{3F6AD9E4-FDDF-4DE1-8987-6ED809F8D6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79407"/>
              <a:ext cx="1006554" cy="100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99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9743-6687-4C47-A4AE-59D8252F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547"/>
          </a:xfrm>
        </p:spPr>
        <p:txBody>
          <a:bodyPr/>
          <a:lstStyle>
            <a:lvl1pPr>
              <a:defRPr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3A392-CF22-4BFE-AE08-78EA40C8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004"/>
            <a:ext cx="105156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787AB0-2768-4BDA-90E0-B550157169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4846"/>
            <a:ext cx="1682886" cy="6731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FE8EBA-9779-4636-9BD9-3BB3662279A4}"/>
              </a:ext>
            </a:extLst>
          </p:cNvPr>
          <p:cNvSpPr txBox="1"/>
          <p:nvPr userDrawn="1"/>
        </p:nvSpPr>
        <p:spPr>
          <a:xfrm>
            <a:off x="943584" y="6384838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6394E3-418A-4F54-B2E3-7BAB1C7B10B7}"/>
              </a:ext>
            </a:extLst>
          </p:cNvPr>
          <p:cNvSpPr txBox="1"/>
          <p:nvPr userDrawn="1"/>
        </p:nvSpPr>
        <p:spPr>
          <a:xfrm>
            <a:off x="943584" y="6544451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TONDA, Team EKINOCS,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20B4B2-7448-4A16-B614-F104AA799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087" y="-56964"/>
            <a:ext cx="881914" cy="10778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387606-03FF-4661-983B-17A21CE9A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" y="531220"/>
            <a:ext cx="377801" cy="48971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FBB57E-9659-4D31-82F8-900649F4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AB70575D-AA56-4AD0-9926-6F159D820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88332" y="63672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sng">
                <a:solidFill>
                  <a:srgbClr val="00A3A6"/>
                </a:solidFill>
              </a:defRPr>
            </a:lvl1pPr>
          </a:lstStyle>
          <a:p>
            <a:r>
              <a:rPr lang="en-US" dirty="0"/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212330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9743-6687-4C47-A4AE-59D8252F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547"/>
          </a:xfrm>
        </p:spPr>
        <p:txBody>
          <a:bodyPr/>
          <a:lstStyle>
            <a:lvl1pPr>
              <a:defRPr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3A392-CF22-4BFE-AE08-78EA40C8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004"/>
            <a:ext cx="52200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787AB0-2768-4BDA-90E0-B550157169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4846"/>
            <a:ext cx="1682886" cy="6731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FE8EBA-9779-4636-9BD9-3BB3662279A4}"/>
              </a:ext>
            </a:extLst>
          </p:cNvPr>
          <p:cNvSpPr txBox="1"/>
          <p:nvPr userDrawn="1"/>
        </p:nvSpPr>
        <p:spPr>
          <a:xfrm>
            <a:off x="943584" y="6384838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6394E3-418A-4F54-B2E3-7BAB1C7B10B7}"/>
              </a:ext>
            </a:extLst>
          </p:cNvPr>
          <p:cNvSpPr txBox="1"/>
          <p:nvPr userDrawn="1"/>
        </p:nvSpPr>
        <p:spPr>
          <a:xfrm>
            <a:off x="943584" y="6544451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TONDA, Team EKINOCS,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20B4B2-7448-4A16-B614-F104AA799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14759"/>
            <a:ext cx="752657" cy="9199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387606-03FF-4661-983B-17A21CE9A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2" y="531220"/>
            <a:ext cx="402270" cy="5485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FBB57E-9659-4D31-82F8-900649F4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AE9138C-AD7E-4719-BCD7-6C24C3CD34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33803" y="1452276"/>
            <a:ext cx="52200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A2B0178-4D08-4C79-A8B9-154F46F54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88332" y="63672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sng">
                <a:solidFill>
                  <a:srgbClr val="00A3A6"/>
                </a:solidFill>
              </a:defRPr>
            </a:lvl1pPr>
          </a:lstStyle>
          <a:p>
            <a:r>
              <a:rPr lang="en-US" dirty="0"/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246922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9E670DC-58AC-4770-A843-330C22FB5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B79A62-F1C6-4275-BC22-7B1BCBAF4F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2837638"/>
            <a:ext cx="314325" cy="4286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4C282A-6975-40A6-A569-FC601FFAE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3749FC-FC23-4E17-9311-2E6A9E8CC7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01843" y="3834656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to GitHub repository </a:t>
            </a:r>
            <a:r>
              <a:rPr lang="fr-FR" dirty="0" err="1"/>
              <a:t>here</a:t>
            </a:r>
            <a:r>
              <a:rPr lang="fr-FR" dirty="0"/>
              <a:t>, if </a:t>
            </a:r>
            <a:r>
              <a:rPr lang="fr-FR" dirty="0" err="1"/>
              <a:t>we</a:t>
            </a:r>
            <a:r>
              <a:rPr lang="fr-FR" dirty="0"/>
              <a:t> have one</a:t>
            </a:r>
            <a:endParaRPr lang="en-US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7C87EF-E747-412B-9CED-ED65ABA08979}"/>
              </a:ext>
            </a:extLst>
          </p:cNvPr>
          <p:cNvGrpSpPr/>
          <p:nvPr userDrawn="1"/>
        </p:nvGrpSpPr>
        <p:grpSpPr>
          <a:xfrm>
            <a:off x="3283801" y="1018800"/>
            <a:ext cx="5624398" cy="919914"/>
            <a:chOff x="2401852" y="1018800"/>
            <a:chExt cx="5624398" cy="91991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1D1867A-3C01-4F30-8D40-59F9E23600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852" y="1272218"/>
              <a:ext cx="1546667" cy="41777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569EDBE-CD57-41FF-876F-DA52748BEE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00" y="1018800"/>
              <a:ext cx="752657" cy="919914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9FCAB56-BF8B-45C7-B03A-8AF4CA82AE3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283" b="75673" l="54554" r="909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5610" r="4463" b="17653"/>
            <a:stretch/>
          </p:blipFill>
          <p:spPr bwMode="auto">
            <a:xfrm>
              <a:off x="4938382" y="1037974"/>
              <a:ext cx="1295445" cy="88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40AC18-862E-409F-9AD0-EC98C6951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383826" y="1073027"/>
              <a:ext cx="1642424" cy="574848"/>
            </a:xfrm>
            <a:prstGeom prst="rect">
              <a:avLst/>
            </a:prstGeom>
          </p:spPr>
        </p:pic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1C065881-3337-4161-ABDB-6510805F4051}"/>
              </a:ext>
            </a:extLst>
          </p:cNvPr>
          <p:cNvSpPr txBox="1">
            <a:spLocks/>
          </p:cNvSpPr>
          <p:nvPr userDrawn="1"/>
        </p:nvSpPr>
        <p:spPr>
          <a:xfrm>
            <a:off x="2407761" y="4499320"/>
            <a:ext cx="9144000" cy="654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75662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u="sng" dirty="0">
                <a:solidFill>
                  <a:srgbClr val="00A3A6"/>
                </a:solidFill>
              </a:rPr>
              <a:t>alberto.tonda@inrae.fr</a:t>
            </a:r>
            <a:endParaRPr lang="en-US" u="sng" dirty="0">
              <a:solidFill>
                <a:srgbClr val="00A3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1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B510B5-0959-4DCA-80B4-33E11BF4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2D4D6A-A852-4D15-A3FB-2A35F6574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858270-B581-49D5-9FD5-5995D12F2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3EA0E2-8C33-4344-89A8-BFD224DA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alberto.tonda@inrae.fr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2E4EEA5-E6E1-425A-A2C6-F582B730D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B07DE-F149-4E82-BE75-19CFD8D9F6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quick glance at </a:t>
            </a:r>
            <a:br>
              <a:rPr lang="en-US" dirty="0"/>
            </a:br>
            <a:r>
              <a:rPr lang="en-US" dirty="0"/>
              <a:t>Computer Science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DD15FF-9290-421D-BFEE-02EB369BC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525"/>
            <a:ext cx="9144000" cy="2001092"/>
          </a:xfrm>
        </p:spPr>
        <p:txBody>
          <a:bodyPr>
            <a:normAutofit/>
          </a:bodyPr>
          <a:lstStyle/>
          <a:p>
            <a:r>
              <a:rPr lang="en-US" sz="2800" b="1" dirty="0"/>
              <a:t>Alberto Tonda</a:t>
            </a:r>
            <a:r>
              <a:rPr lang="en-US" sz="2800" dirty="0"/>
              <a:t>, Ph.D., Senior permanent researcher (DR)</a:t>
            </a:r>
          </a:p>
          <a:p>
            <a:r>
              <a:rPr lang="en-US" sz="2000" i="1" dirty="0"/>
              <a:t>UMR 518 </a:t>
            </a:r>
            <a:r>
              <a:rPr lang="en-US" sz="2000" i="1" dirty="0" err="1"/>
              <a:t>Mathématiques</a:t>
            </a:r>
            <a:r>
              <a:rPr lang="en-US" sz="2000" i="1" dirty="0"/>
              <a:t> et Informatique </a:t>
            </a:r>
            <a:r>
              <a:rPr lang="en-US" sz="2000" i="1" dirty="0" err="1"/>
              <a:t>Appliquées</a:t>
            </a:r>
            <a:r>
              <a:rPr lang="en-US" sz="2000" i="1" dirty="0"/>
              <a:t> - PS, INRAE, U. Paris-</a:t>
            </a:r>
            <a:r>
              <a:rPr lang="en-US" sz="2000" i="1" dirty="0" err="1"/>
              <a:t>Saclay</a:t>
            </a:r>
            <a:br>
              <a:rPr lang="en-US" sz="2000" i="1" dirty="0"/>
            </a:br>
            <a:r>
              <a:rPr lang="en-US" sz="2000" i="1" dirty="0"/>
              <a:t>UAR 3611 </a:t>
            </a:r>
            <a:r>
              <a:rPr lang="en-US" sz="2000" i="1" dirty="0" err="1"/>
              <a:t>Institut</a:t>
            </a:r>
            <a:r>
              <a:rPr lang="en-US" sz="2000" i="1" dirty="0"/>
              <a:t> des </a:t>
            </a:r>
            <a:r>
              <a:rPr lang="en-US" sz="2000" i="1" dirty="0" err="1"/>
              <a:t>Systèmes</a:t>
            </a:r>
            <a:r>
              <a:rPr lang="en-US" sz="2000" i="1" dirty="0"/>
              <a:t> Complexes Paris Ile-de-France, CNRS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u="sng" dirty="0">
                <a:cs typeface="Courier New" panose="02070309020205020404" pitchFamily="49" charset="0"/>
              </a:rPr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115492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93539-802C-4F4B-BAD4-CBEC0F82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F585FC-D7B6-416A-9B9F-13999939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in a computer is stored as…?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CFFD2A-E5EE-4CF5-8E50-BE4BC6A1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8B585-D49B-409E-B62B-01234ADC9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93539-802C-4F4B-BAD4-CBEC0F82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F585FC-D7B6-416A-9B9F-13999939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in a computer is stored as </a:t>
            </a:r>
            <a:r>
              <a:rPr lang="en-US" b="1" dirty="0"/>
              <a:t>bits</a:t>
            </a:r>
            <a:r>
              <a:rPr lang="en-US" dirty="0"/>
              <a:t>! 0/1</a:t>
            </a:r>
          </a:p>
          <a:p>
            <a:pPr lvl="1"/>
            <a:r>
              <a:rPr lang="en-US" dirty="0"/>
              <a:t>One single element is a </a:t>
            </a:r>
            <a:r>
              <a:rPr lang="en-US" b="1" dirty="0"/>
              <a:t>bit</a:t>
            </a:r>
            <a:r>
              <a:rPr lang="en-US" dirty="0"/>
              <a:t>, 8 bits make a </a:t>
            </a:r>
            <a:r>
              <a:rPr lang="en-US" b="1" dirty="0"/>
              <a:t>Byte (octet)</a:t>
            </a:r>
          </a:p>
          <a:p>
            <a:pPr lvl="1"/>
            <a:r>
              <a:rPr lang="en-US" dirty="0"/>
              <a:t>If your RAM memory is 16 GB (</a:t>
            </a:r>
            <a:r>
              <a:rPr lang="en-US" dirty="0" err="1"/>
              <a:t>GigaBytes</a:t>
            </a:r>
            <a:r>
              <a:rPr lang="en-US" dirty="0"/>
              <a:t>), it means it can store up to 16 * 10^9 Bytes (and even more, using tricks)</a:t>
            </a:r>
          </a:p>
          <a:p>
            <a:pPr lvl="1"/>
            <a:r>
              <a:rPr lang="en-US" dirty="0"/>
              <a:t>Memory is now so large that minimal amounts are kB (10^3 Bytes)</a:t>
            </a:r>
          </a:p>
          <a:p>
            <a:r>
              <a:rPr lang="en-US" dirty="0"/>
              <a:t>Estimate or measure </a:t>
            </a:r>
            <a:r>
              <a:rPr lang="en-US" u="sng" dirty="0"/>
              <a:t>how much memory</a:t>
            </a:r>
            <a:r>
              <a:rPr lang="en-US" dirty="0"/>
              <a:t> your program takes</a:t>
            </a:r>
          </a:p>
          <a:p>
            <a:pPr lvl="1"/>
            <a:r>
              <a:rPr lang="en-US" dirty="0"/>
              <a:t>E.g. in Python a </a:t>
            </a:r>
            <a:r>
              <a:rPr lang="en-US" b="1" dirty="0"/>
              <a:t>float</a:t>
            </a:r>
            <a:r>
              <a:rPr lang="en-US" dirty="0"/>
              <a:t> takes 8 Bytes (8*8=64 bits)</a:t>
            </a:r>
          </a:p>
          <a:p>
            <a:pPr lvl="1"/>
            <a:r>
              <a:rPr lang="en-US" dirty="0"/>
              <a:t>So you could store ~2 * 10^9 Python floats in RAM memory</a:t>
            </a:r>
          </a:p>
          <a:p>
            <a:pPr lvl="1"/>
            <a:r>
              <a:rPr lang="en-US" dirty="0"/>
              <a:t>But your operative system is also using memory; and so are all the other running programs, so in practice much less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CFFD2A-E5EE-4CF5-8E50-BE4BC6A1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8B585-D49B-409E-B62B-01234ADC9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memory is divided into “cells” (memory blocks)</a:t>
            </a:r>
          </a:p>
          <a:p>
            <a:pPr lvl="1"/>
            <a:r>
              <a:rPr lang="en-US" dirty="0"/>
              <a:t>Each block has its own address, and can store bits</a:t>
            </a:r>
          </a:p>
          <a:p>
            <a:pPr lvl="1"/>
            <a:r>
              <a:rPr lang="en-US" b="1" dirty="0"/>
              <a:t>Values</a:t>
            </a:r>
            <a:r>
              <a:rPr lang="en-US" dirty="0"/>
              <a:t> inside variables are stored in blocks</a:t>
            </a:r>
          </a:p>
          <a:p>
            <a:pPr lvl="1"/>
            <a:r>
              <a:rPr lang="en-US" dirty="0"/>
              <a:t>Sometimes, </a:t>
            </a:r>
            <a:r>
              <a:rPr lang="en-US" b="1" dirty="0"/>
              <a:t>references</a:t>
            </a:r>
            <a:r>
              <a:rPr lang="en-US" dirty="0"/>
              <a:t> to blocks</a:t>
            </a:r>
            <a:endParaRPr lang="en-US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2138257-08C1-430E-81D0-C16DD70D0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77575"/>
              </p:ext>
            </p:extLst>
          </p:nvPr>
        </p:nvGraphicFramePr>
        <p:xfrm>
          <a:off x="8204460" y="3912636"/>
          <a:ext cx="314934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335">
                  <a:extLst>
                    <a:ext uri="{9D8B030D-6E8A-4147-A177-3AD203B41FA5}">
                      <a16:colId xmlns:a16="http://schemas.microsoft.com/office/drawing/2014/main" val="590911664"/>
                    </a:ext>
                  </a:extLst>
                </a:gridCol>
                <a:gridCol w="787335">
                  <a:extLst>
                    <a:ext uri="{9D8B030D-6E8A-4147-A177-3AD203B41FA5}">
                      <a16:colId xmlns:a16="http://schemas.microsoft.com/office/drawing/2014/main" val="3983171773"/>
                    </a:ext>
                  </a:extLst>
                </a:gridCol>
                <a:gridCol w="787335">
                  <a:extLst>
                    <a:ext uri="{9D8B030D-6E8A-4147-A177-3AD203B41FA5}">
                      <a16:colId xmlns:a16="http://schemas.microsoft.com/office/drawing/2014/main" val="2426899995"/>
                    </a:ext>
                  </a:extLst>
                </a:gridCol>
                <a:gridCol w="787335">
                  <a:extLst>
                    <a:ext uri="{9D8B030D-6E8A-4147-A177-3AD203B41FA5}">
                      <a16:colId xmlns:a16="http://schemas.microsoft.com/office/drawing/2014/main" val="3963540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95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5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39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AC4D6D-08FB-401B-81F2-0520006D8D34}"/>
              </a:ext>
            </a:extLst>
          </p:cNvPr>
          <p:cNvSpPr/>
          <p:nvPr/>
        </p:nvSpPr>
        <p:spPr>
          <a:xfrm>
            <a:off x="7224859" y="3316642"/>
            <a:ext cx="1131216" cy="443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a=12</a:t>
            </a:r>
          </a:p>
        </p:txBody>
      </p:sp>
      <p:sp>
        <p:nvSpPr>
          <p:cNvPr id="8" name="Flèche : virage 7">
            <a:extLst>
              <a:ext uri="{FF2B5EF4-FFF2-40B4-BE49-F238E27FC236}">
                <a16:creationId xmlns:a16="http://schemas.microsoft.com/office/drawing/2014/main" id="{A560D936-5918-4EC9-A278-F5032C2E6CA3}"/>
              </a:ext>
            </a:extLst>
          </p:cNvPr>
          <p:cNvSpPr/>
          <p:nvPr/>
        </p:nvSpPr>
        <p:spPr>
          <a:xfrm rot="5400000">
            <a:off x="8486909" y="3326844"/>
            <a:ext cx="869546" cy="1131215"/>
          </a:xfrm>
          <a:prstGeom prst="bentArrow">
            <a:avLst>
              <a:gd name="adj1" fmla="val 13075"/>
              <a:gd name="adj2" fmla="val 25000"/>
              <a:gd name="adj3" fmla="val 25000"/>
              <a:gd name="adj4" fmla="val 4375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C0845B-30E8-41AD-95D6-D1AFD0A65ABB}"/>
              </a:ext>
            </a:extLst>
          </p:cNvPr>
          <p:cNvSpPr/>
          <p:nvPr/>
        </p:nvSpPr>
        <p:spPr>
          <a:xfrm>
            <a:off x="7314021" y="5513260"/>
            <a:ext cx="1131216" cy="443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b=13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DEBD44D8-5446-4C6E-AD76-E3168F852C90}"/>
              </a:ext>
            </a:extLst>
          </p:cNvPr>
          <p:cNvSpPr/>
          <p:nvPr/>
        </p:nvSpPr>
        <p:spPr>
          <a:xfrm rot="16200000" flipV="1">
            <a:off x="9344356" y="4062104"/>
            <a:ext cx="869546" cy="2667783"/>
          </a:xfrm>
          <a:prstGeom prst="bentArrow">
            <a:avLst>
              <a:gd name="adj1" fmla="val 13075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8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Get rid of the stuff in memory you no longer use</a:t>
            </a:r>
          </a:p>
          <a:p>
            <a:pPr lvl="1"/>
            <a:r>
              <a:rPr lang="en-US" dirty="0"/>
              <a:t>Load new stuff in memory, properly</a:t>
            </a:r>
          </a:p>
          <a:p>
            <a:pPr lvl="1"/>
            <a:r>
              <a:rPr lang="en-US" dirty="0"/>
              <a:t>How do you do that in Python?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2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Get rid of the stuff in memory you no longer use</a:t>
            </a:r>
          </a:p>
          <a:p>
            <a:pPr lvl="1"/>
            <a:r>
              <a:rPr lang="en-US" dirty="0"/>
              <a:t>Load new stuff in memory, properly</a:t>
            </a:r>
          </a:p>
          <a:p>
            <a:pPr lvl="1"/>
            <a:r>
              <a:rPr lang="en-US" dirty="0"/>
              <a:t>How do you do that in Python?</a:t>
            </a:r>
          </a:p>
          <a:p>
            <a:endParaRPr lang="en-US" dirty="0"/>
          </a:p>
          <a:p>
            <a:r>
              <a:rPr lang="en-US" dirty="0"/>
              <a:t>YOU DON’T*</a:t>
            </a:r>
          </a:p>
          <a:p>
            <a:pPr lvl="1"/>
            <a:r>
              <a:rPr lang="en-US" dirty="0"/>
              <a:t>Python does that for you (</a:t>
            </a:r>
            <a:r>
              <a:rPr lang="en-US" b="1" dirty="0"/>
              <a:t>garbage collector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*however, the GC is not perfect, and you can invoke it manually</a:t>
            </a:r>
          </a:p>
          <a:p>
            <a:pPr lvl="1"/>
            <a:r>
              <a:rPr lang="en-US" dirty="0"/>
              <a:t>See the documentation of the </a:t>
            </a:r>
            <a:r>
              <a:rPr lang="en-US" b="1" dirty="0" err="1"/>
              <a:t>gc</a:t>
            </a:r>
            <a:r>
              <a:rPr lang="en-US" dirty="0"/>
              <a:t> Python package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7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19F9-D0FA-4405-B2BD-6B1DEA52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AE9C9-6E58-4457-A8DE-9319D9B4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languages allow for more precise control of memory</a:t>
            </a:r>
          </a:p>
          <a:p>
            <a:pPr lvl="1"/>
            <a:r>
              <a:rPr lang="en-US" dirty="0"/>
              <a:t>C, C++ (they are also called more low-level)</a:t>
            </a:r>
          </a:p>
          <a:p>
            <a:pPr lvl="1"/>
            <a:r>
              <a:rPr lang="en-US" dirty="0"/>
              <a:t>They are also </a:t>
            </a:r>
            <a:r>
              <a:rPr lang="en-US" u="sng" dirty="0"/>
              <a:t>much faster</a:t>
            </a:r>
            <a:r>
              <a:rPr lang="en-US" dirty="0"/>
              <a:t>, but way more annoying</a:t>
            </a:r>
          </a:p>
          <a:p>
            <a:pPr lvl="1"/>
            <a:r>
              <a:rPr lang="en-US" dirty="0"/>
              <a:t>Screw up memory allocation -&gt; program crashes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segmentation fault</a:t>
            </a:r>
            <a:r>
              <a:rPr lang="en-US" dirty="0"/>
              <a:t>, aka “there is a problem </a:t>
            </a:r>
            <a:r>
              <a:rPr lang="en-US" i="1" dirty="0"/>
              <a:t>somewhere</a:t>
            </a:r>
            <a:r>
              <a:rPr lang="en-US" dirty="0"/>
              <a:t>”)</a:t>
            </a:r>
          </a:p>
          <a:p>
            <a:pPr lvl="1"/>
            <a:r>
              <a:rPr lang="en-US" i="1" dirty="0"/>
              <a:t>Memory leaks</a:t>
            </a:r>
            <a:r>
              <a:rPr lang="en-US" dirty="0"/>
              <a:t> are also possible (do not release used memory)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9252B9-8A77-4A80-A71D-351734B8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6DF800-1E12-4CC0-ADA7-CCC9DA73F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BE63D-CD8D-48ED-A312-69A848A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C676E-10D2-4D04-97C1-0373AFD0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for an image?</a:t>
            </a:r>
          </a:p>
          <a:p>
            <a:pPr lvl="1"/>
            <a:r>
              <a:rPr lang="en-US" dirty="0"/>
              <a:t>745 x 1,134 x RGB, 1 Byte/channel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D687E-F0E5-4258-98CD-5123D7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20B9B-8522-4D59-9D75-BE373C36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1124B0-D7B7-46E0-9021-EDE9A83E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24" y="0"/>
            <a:ext cx="450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2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BE63D-CD8D-48ED-A312-69A848A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C676E-10D2-4D04-97C1-0373AFD0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for an image?</a:t>
            </a:r>
          </a:p>
          <a:p>
            <a:pPr lvl="1"/>
            <a:r>
              <a:rPr lang="en-US" dirty="0"/>
              <a:t>745 x 1,134 x RGB, 1 Byte/channel</a:t>
            </a:r>
          </a:p>
          <a:p>
            <a:pPr lvl="1"/>
            <a:r>
              <a:rPr lang="en-US" dirty="0"/>
              <a:t>You would expect something like</a:t>
            </a:r>
            <a:br>
              <a:rPr lang="en-US" dirty="0"/>
            </a:br>
            <a:r>
              <a:rPr lang="en-US" dirty="0"/>
              <a:t>745 x 1,134 x 3 = 2,534,490 Bytes </a:t>
            </a:r>
            <a:br>
              <a:rPr lang="en-US" dirty="0"/>
            </a:br>
            <a:r>
              <a:rPr lang="en-US" dirty="0"/>
              <a:t>~= 2.5 MB</a:t>
            </a:r>
          </a:p>
          <a:p>
            <a:pPr lvl="1"/>
            <a:r>
              <a:rPr lang="en-US" dirty="0"/>
              <a:t>But this image </a:t>
            </a:r>
            <a:r>
              <a:rPr lang="en-US" b="1" dirty="0"/>
              <a:t>only takes ~105 KB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How is that possible?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D687E-F0E5-4258-98CD-5123D7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20B9B-8522-4D59-9D75-BE373C36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1124B0-D7B7-46E0-9021-EDE9A83E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24" y="0"/>
            <a:ext cx="450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6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BE63D-CD8D-48ED-A312-69A848A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C676E-10D2-4D04-97C1-0373AFD0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encoding of images (BITMAP) is rare</a:t>
            </a:r>
          </a:p>
          <a:p>
            <a:r>
              <a:rPr lang="en-US" dirty="0"/>
              <a:t>JPG, PNG, WEBP are algorithms</a:t>
            </a:r>
          </a:p>
          <a:p>
            <a:r>
              <a:rPr lang="en-US" dirty="0"/>
              <a:t>You </a:t>
            </a:r>
            <a:r>
              <a:rPr lang="en-US" i="1" dirty="0"/>
              <a:t>decompress</a:t>
            </a:r>
            <a:r>
              <a:rPr lang="en-US" dirty="0"/>
              <a:t> a </a:t>
            </a:r>
            <a:r>
              <a:rPr lang="en-US" i="1" dirty="0"/>
              <a:t>compressed </a:t>
            </a:r>
            <a:r>
              <a:rPr lang="en-US" dirty="0"/>
              <a:t>image</a:t>
            </a:r>
          </a:p>
          <a:p>
            <a:r>
              <a:rPr lang="en-US" dirty="0"/>
              <a:t>Trade-off </a:t>
            </a:r>
            <a:r>
              <a:rPr lang="en-US" b="1" dirty="0"/>
              <a:t>computation</a:t>
            </a:r>
            <a:r>
              <a:rPr lang="en-US" dirty="0"/>
              <a:t> (de/compress) 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memory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D687E-F0E5-4258-98CD-5123D7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20B9B-8522-4D59-9D75-BE373C36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543A53-B484-43FD-A269-04D69ECF8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" t="1625" r="3971"/>
          <a:stretch/>
        </p:blipFill>
        <p:spPr>
          <a:xfrm>
            <a:off x="8488135" y="942681"/>
            <a:ext cx="3078861" cy="51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09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languages</a:t>
            </a:r>
          </a:p>
          <a:p>
            <a:pPr lvl="1"/>
            <a:r>
              <a:rPr lang="en-US" dirty="0"/>
              <a:t>Assembly, C, C++, Fortran, …</a:t>
            </a:r>
          </a:p>
          <a:p>
            <a:r>
              <a:rPr lang="en-US" dirty="0"/>
              <a:t>Slow languages</a:t>
            </a:r>
          </a:p>
          <a:p>
            <a:pPr lvl="1"/>
            <a:r>
              <a:rPr lang="en-US" dirty="0"/>
              <a:t>Java, Python, R, 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0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some text</a:t>
            </a:r>
          </a:p>
          <a:p>
            <a:pPr lvl="1"/>
            <a:r>
              <a:rPr lang="en-US" dirty="0"/>
              <a:t>And some smaller text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2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Compiled languages (Assembly, C, C++, …)</a:t>
            </a:r>
          </a:p>
          <a:p>
            <a:pPr lvl="1"/>
            <a:r>
              <a:rPr lang="en-US" dirty="0"/>
              <a:t>Computers represent EVERYTHING as bits</a:t>
            </a:r>
          </a:p>
          <a:p>
            <a:pPr lvl="1"/>
            <a:r>
              <a:rPr lang="en-US" dirty="0"/>
              <a:t>Including </a:t>
            </a:r>
            <a:r>
              <a:rPr lang="en-US" b="1" dirty="0"/>
              <a:t>instructions</a:t>
            </a:r>
            <a:r>
              <a:rPr lang="en-US" dirty="0"/>
              <a:t>! But “000101010” is not very readable</a:t>
            </a:r>
          </a:p>
          <a:p>
            <a:pPr lvl="1"/>
            <a:r>
              <a:rPr lang="en-US" dirty="0"/>
              <a:t>Compilers transform </a:t>
            </a:r>
            <a:r>
              <a:rPr lang="en-US" b="1" dirty="0"/>
              <a:t>human-readable programs</a:t>
            </a:r>
            <a:r>
              <a:rPr lang="en-US" dirty="0"/>
              <a:t> into </a:t>
            </a:r>
            <a:r>
              <a:rPr lang="en-US" b="1" dirty="0"/>
              <a:t>binary code</a:t>
            </a:r>
          </a:p>
          <a:p>
            <a:pPr lvl="1"/>
            <a:r>
              <a:rPr lang="en-US" dirty="0"/>
              <a:t>Binary code is optimized for your PC! So it’s very fast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Compiling a program can take some time</a:t>
            </a:r>
          </a:p>
          <a:p>
            <a:pPr lvl="1"/>
            <a:r>
              <a:rPr lang="en-US" dirty="0"/>
              <a:t>Code works with restrictions (only Windows, only Linux, only Intel, only AMD, …)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2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Interpreted languages (Java*, Python, R, …)</a:t>
            </a:r>
          </a:p>
          <a:p>
            <a:pPr lvl="1"/>
            <a:r>
              <a:rPr lang="en-US" dirty="0"/>
              <a:t>Rely on software layer (interpreter) which reads and executes code</a:t>
            </a:r>
          </a:p>
          <a:p>
            <a:pPr lvl="1"/>
            <a:r>
              <a:rPr lang="en-US" dirty="0"/>
              <a:t>Same code can work on very different architectures!</a:t>
            </a:r>
          </a:p>
          <a:p>
            <a:pPr lvl="1"/>
            <a:r>
              <a:rPr lang="en-US" dirty="0"/>
              <a:t>Take care of memory management automatically; no compiling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Interpreter adds extra steps for execution, it’s </a:t>
            </a:r>
            <a:r>
              <a:rPr lang="en-US" i="1" dirty="0"/>
              <a:t>slower</a:t>
            </a:r>
          </a:p>
          <a:p>
            <a:pPr lvl="1"/>
            <a:r>
              <a:rPr lang="en-US" u="sng" dirty="0"/>
              <a:t>Orders of magnitude</a:t>
            </a:r>
            <a:r>
              <a:rPr lang="en-US" dirty="0"/>
              <a:t> slower (easily 10-100x)</a:t>
            </a:r>
          </a:p>
          <a:p>
            <a:pPr lvl="1"/>
            <a:r>
              <a:rPr lang="en-US" dirty="0"/>
              <a:t>Also, extremely difficult to optimize memory use and speed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*</a:t>
            </a:r>
            <a:r>
              <a:rPr lang="en-US" sz="2400" i="1" dirty="0"/>
              <a:t>Java actually makes a hybrid compiled/interpreted mess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94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0EF31-9201-4954-8085-0B5F886D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is interpreted, </a:t>
            </a:r>
            <a:r>
              <a:rPr lang="en-US" i="1" dirty="0"/>
              <a:t>but</a:t>
            </a:r>
            <a:r>
              <a:rPr lang="en-US" dirty="0"/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A58871-E4F4-48D2-8FB3-8EC08485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popular for its tricks to improve speed</a:t>
            </a:r>
          </a:p>
          <a:p>
            <a:pPr lvl="1"/>
            <a:r>
              <a:rPr lang="en-US" dirty="0"/>
              <a:t>Lots of Python libraries use a technique called </a:t>
            </a:r>
            <a:r>
              <a:rPr lang="en-US" i="1" dirty="0"/>
              <a:t>binding</a:t>
            </a:r>
            <a:endParaRPr lang="en-US" dirty="0"/>
          </a:p>
          <a:p>
            <a:pPr lvl="1"/>
            <a:r>
              <a:rPr lang="en-US" dirty="0"/>
              <a:t>Compiled code is </a:t>
            </a:r>
            <a:r>
              <a:rPr lang="en-US" u="sng" dirty="0"/>
              <a:t>called and executed</a:t>
            </a:r>
            <a:r>
              <a:rPr lang="en-US" dirty="0"/>
              <a:t> from Python code</a:t>
            </a:r>
          </a:p>
          <a:p>
            <a:pPr lvl="1"/>
            <a:r>
              <a:rPr lang="en-US" dirty="0"/>
              <a:t>So, the most time-consuming parts run </a:t>
            </a:r>
            <a:r>
              <a:rPr lang="en-US" b="1" dirty="0"/>
              <a:t>faster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Libraries like </a:t>
            </a:r>
            <a:r>
              <a:rPr lang="en-US" b="1" dirty="0" err="1"/>
              <a:t>numpy</a:t>
            </a:r>
            <a:r>
              <a:rPr lang="en-US" dirty="0"/>
              <a:t>, </a:t>
            </a:r>
            <a:r>
              <a:rPr lang="en-US" b="1" dirty="0" err="1"/>
              <a:t>pytorch</a:t>
            </a:r>
            <a:endParaRPr lang="en-US" b="1" dirty="0"/>
          </a:p>
          <a:p>
            <a:r>
              <a:rPr lang="en-US" dirty="0"/>
              <a:t>In principle, </a:t>
            </a:r>
            <a:r>
              <a:rPr lang="en-US" u="sng" dirty="0"/>
              <a:t>you</a:t>
            </a:r>
            <a:r>
              <a:rPr lang="en-US" dirty="0"/>
              <a:t> can also create bindings</a:t>
            </a:r>
          </a:p>
          <a:p>
            <a:pPr lvl="1"/>
            <a:r>
              <a:rPr lang="en-US" dirty="0"/>
              <a:t>It’s a bit hard, because it requires knowing well both Python AND the compiled language (usually C, C++, or Fortran)</a:t>
            </a:r>
          </a:p>
          <a:p>
            <a:pPr lvl="1"/>
            <a:r>
              <a:rPr lang="en-US" dirty="0"/>
              <a:t>A colleague (US LANL) did it for old Fortran code</a:t>
            </a:r>
          </a:p>
          <a:p>
            <a:pPr lvl="1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6F6326-5D09-43D9-9238-6E2351E3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0BBF6D-3048-4F3B-9610-99640B325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8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D8402-E9D7-4C89-A242-C7A40288E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D94B07-0D72-4053-A86A-2F6D33088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code needs to be fast and Python is not enough</a:t>
            </a:r>
          </a:p>
          <a:p>
            <a:r>
              <a:rPr lang="en-US" dirty="0"/>
              <a:t>Example from the paper below</a:t>
            </a:r>
          </a:p>
          <a:p>
            <a:pPr lvl="1"/>
            <a:r>
              <a:rPr lang="en-US" dirty="0"/>
              <a:t>Simple code, running stochastic simulations</a:t>
            </a:r>
          </a:p>
          <a:p>
            <a:pPr lvl="1"/>
            <a:r>
              <a:rPr lang="en-US" dirty="0"/>
              <a:t>It needed to run </a:t>
            </a:r>
            <a:r>
              <a:rPr lang="en-US" i="1" dirty="0"/>
              <a:t>thousands</a:t>
            </a:r>
            <a:r>
              <a:rPr lang="en-US" dirty="0"/>
              <a:t> of times</a:t>
            </a:r>
          </a:p>
          <a:p>
            <a:pPr lvl="1"/>
            <a:r>
              <a:rPr lang="en-US" dirty="0"/>
              <a:t>C++ improved execution time </a:t>
            </a:r>
            <a:r>
              <a:rPr lang="en-US" b="1" dirty="0"/>
              <a:t>10-100x</a:t>
            </a:r>
          </a:p>
          <a:p>
            <a:pPr lvl="1"/>
            <a:r>
              <a:rPr lang="en-US" dirty="0"/>
              <a:t>Months to hours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3BA36C-C773-4F6E-87A9-C1345A18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A19299-125C-45A7-B4B5-9886A5304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04196E-A1CE-4760-B28D-B18F94713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6"/>
          <a:stretch/>
        </p:blipFill>
        <p:spPr>
          <a:xfrm>
            <a:off x="7039600" y="3799002"/>
            <a:ext cx="4810200" cy="23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0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40A0-7EBC-4588-B9D9-AB7C75FF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320BE9-DF47-4541-9ABC-344DA66B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Science is a relatively young field</a:t>
            </a:r>
          </a:p>
          <a:p>
            <a:pPr lvl="1"/>
            <a:r>
              <a:rPr lang="en-US" dirty="0"/>
              <a:t>Two souls: one more </a:t>
            </a:r>
            <a:r>
              <a:rPr lang="en-US" dirty="0">
                <a:solidFill>
                  <a:schemeClr val="accent1"/>
                </a:solidFill>
              </a:rPr>
              <a:t>theoretical</a:t>
            </a:r>
            <a:r>
              <a:rPr lang="en-US" dirty="0"/>
              <a:t>, the other more </a:t>
            </a:r>
            <a:r>
              <a:rPr lang="en-US" dirty="0">
                <a:solidFill>
                  <a:schemeClr val="accent2"/>
                </a:solidFill>
              </a:rPr>
              <a:t>engineering</a:t>
            </a:r>
          </a:p>
          <a:p>
            <a:pPr lvl="1"/>
            <a:r>
              <a:rPr lang="en-US" dirty="0"/>
              <a:t>Tradition of anarchy and issues with authority (open source)</a:t>
            </a:r>
          </a:p>
          <a:p>
            <a:pPr lvl="1"/>
            <a:r>
              <a:rPr lang="en-US" dirty="0"/>
              <a:t>Maybe less “dogmatic” than other disciplines? IDK</a:t>
            </a:r>
          </a:p>
          <a:p>
            <a:pPr lvl="1"/>
            <a:r>
              <a:rPr lang="en-US" dirty="0"/>
              <a:t>We can easily rerun other people’s experiments!</a:t>
            </a:r>
          </a:p>
          <a:p>
            <a:pPr lvl="1"/>
            <a:r>
              <a:rPr lang="en-US" dirty="0"/>
              <a:t>Fast to adapt, CS changes </a:t>
            </a:r>
            <a:r>
              <a:rPr lang="en-US" u="sng" dirty="0"/>
              <a:t>really quickly</a:t>
            </a:r>
            <a:r>
              <a:rPr lang="en-US" dirty="0"/>
              <a:t> over time</a:t>
            </a:r>
          </a:p>
          <a:p>
            <a:pPr lvl="1"/>
            <a:r>
              <a:rPr lang="en-US" dirty="0"/>
              <a:t>Computer Scientists think they are funny and witty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E21F89-D69C-42E1-8FE9-6C639A85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C44B80-A8A9-49E6-A6F4-2C5928E3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801E263-F652-415D-9059-74F2CE784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4"/>
          <a:stretch/>
        </p:blipFill>
        <p:spPr bwMode="auto">
          <a:xfrm>
            <a:off x="9074773" y="3494664"/>
            <a:ext cx="3117227" cy="32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97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5EA6DC-158E-44BB-87DF-BC6340555D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70BECB58-9207-4986-84C6-178596CAD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B2B34-115A-4184-AAFD-CE52AD708B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56963" y="6361113"/>
            <a:ext cx="935037" cy="365125"/>
          </a:xfrm>
        </p:spPr>
        <p:txBody>
          <a:bodyPr/>
          <a:lstStyle/>
          <a:p>
            <a:fld id="{19485C6F-9B8D-4FB9-A42B-A9ABFED612B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66F3C6-7761-42A4-A723-938460039B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367463"/>
            <a:ext cx="4114800" cy="365125"/>
          </a:xfrm>
        </p:spPr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A68DC-21CD-4EE4-AB8F-9C09D41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70DFCB-C37C-470F-B074-DAC3A14F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computer science?</a:t>
            </a:r>
          </a:p>
          <a:p>
            <a:pPr lvl="1"/>
            <a:r>
              <a:rPr lang="en-US" b="1" dirty="0"/>
              <a:t>Computer science is the study of computation, information, and automation.</a:t>
            </a:r>
            <a:r>
              <a:rPr lang="en-US" dirty="0"/>
              <a:t> It explores </a:t>
            </a:r>
            <a:r>
              <a:rPr lang="en-US" u="sng" dirty="0">
                <a:solidFill>
                  <a:schemeClr val="accent1"/>
                </a:solidFill>
              </a:rPr>
              <a:t>theoretical principles</a:t>
            </a:r>
            <a:r>
              <a:rPr lang="en-US" dirty="0"/>
              <a:t> underlying algorithms, logic, and complexity; and </a:t>
            </a:r>
            <a:r>
              <a:rPr lang="en-US" u="sng" dirty="0">
                <a:solidFill>
                  <a:schemeClr val="accent2"/>
                </a:solidFill>
              </a:rPr>
              <a:t>practical design</a:t>
            </a:r>
            <a:r>
              <a:rPr lang="en-US" dirty="0"/>
              <a:t> and implementation of hardware and software systems. CS seeks to formalize problem-solving, optimize efficiency, and develop intelligent systems that interact with the world. (</a:t>
            </a:r>
            <a:r>
              <a:rPr lang="en-US" b="1" dirty="0" err="1"/>
              <a:t>ChatGPT</a:t>
            </a:r>
            <a:r>
              <a:rPr lang="en-US" dirty="0"/>
              <a:t>)</a:t>
            </a:r>
          </a:p>
          <a:p>
            <a:r>
              <a:rPr lang="en-US" dirty="0"/>
              <a:t>Some people claim it’s not </a:t>
            </a:r>
            <a:r>
              <a:rPr lang="en-US" i="1" dirty="0">
                <a:solidFill>
                  <a:schemeClr val="accent1"/>
                </a:solidFill>
              </a:rPr>
              <a:t>science</a:t>
            </a:r>
            <a:r>
              <a:rPr lang="en-US" dirty="0"/>
              <a:t>, it’s </a:t>
            </a:r>
            <a:r>
              <a:rPr lang="en-US" b="1" dirty="0">
                <a:solidFill>
                  <a:schemeClr val="accent2"/>
                </a:solidFill>
              </a:rPr>
              <a:t>engineering</a:t>
            </a:r>
          </a:p>
          <a:p>
            <a:pPr lvl="1"/>
            <a:r>
              <a:rPr lang="en-US" dirty="0"/>
              <a:t>“Can you do computer science without a computer?”</a:t>
            </a:r>
          </a:p>
          <a:p>
            <a:pPr lvl="1"/>
            <a:r>
              <a:rPr lang="en-US" dirty="0"/>
              <a:t>(Italy) Curriculum differences CS/CSE are minimal</a:t>
            </a:r>
          </a:p>
          <a:p>
            <a:pPr lvl="1"/>
            <a:r>
              <a:rPr lang="en-US" dirty="0"/>
              <a:t>I share this point of view, but it’s not entirely correct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A2C4C0-C6C1-4CE6-BC04-7D93169E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9BB1BA-205A-47F4-97FD-AB55FCAC4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4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33BE3D8-C94E-4106-A04C-E74AAA4F4094}"/>
              </a:ext>
            </a:extLst>
          </p:cNvPr>
          <p:cNvSpPr/>
          <p:nvPr/>
        </p:nvSpPr>
        <p:spPr>
          <a:xfrm>
            <a:off x="0" y="-18928"/>
            <a:ext cx="7839074" cy="6876928"/>
          </a:xfrm>
          <a:custGeom>
            <a:avLst/>
            <a:gdLst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7857928 w 7857928"/>
              <a:gd name="connsiteY2" fmla="*/ 6876928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39074"/>
              <a:gd name="connsiteY0" fmla="*/ 0 h 6876928"/>
              <a:gd name="connsiteX1" fmla="*/ 7839074 w 7839074"/>
              <a:gd name="connsiteY1" fmla="*/ 0 h 6876928"/>
              <a:gd name="connsiteX2" fmla="*/ 3945804 w 7839074"/>
              <a:gd name="connsiteY2" fmla="*/ 3888631 h 6876928"/>
              <a:gd name="connsiteX3" fmla="*/ 0 w 7839074"/>
              <a:gd name="connsiteY3" fmla="*/ 6876928 h 6876928"/>
              <a:gd name="connsiteX4" fmla="*/ 0 w 7839074"/>
              <a:gd name="connsiteY4" fmla="*/ 0 h 6876928"/>
              <a:gd name="connsiteX0" fmla="*/ 0 w 7839074"/>
              <a:gd name="connsiteY0" fmla="*/ 0 h 6876928"/>
              <a:gd name="connsiteX1" fmla="*/ 7839074 w 7839074"/>
              <a:gd name="connsiteY1" fmla="*/ 0 h 6876928"/>
              <a:gd name="connsiteX2" fmla="*/ 3945804 w 7839074"/>
              <a:gd name="connsiteY2" fmla="*/ 3888631 h 6876928"/>
              <a:gd name="connsiteX3" fmla="*/ 0 w 7839074"/>
              <a:gd name="connsiteY3" fmla="*/ 6876928 h 6876928"/>
              <a:gd name="connsiteX4" fmla="*/ 0 w 7839074"/>
              <a:gd name="connsiteY4" fmla="*/ 0 h 687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9074" h="6876928">
                <a:moveTo>
                  <a:pt x="0" y="0"/>
                </a:moveTo>
                <a:lnTo>
                  <a:pt x="7839074" y="0"/>
                </a:lnTo>
                <a:cubicBezTo>
                  <a:pt x="5872014" y="1286784"/>
                  <a:pt x="5243561" y="2592421"/>
                  <a:pt x="3945804" y="3888631"/>
                </a:cubicBezTo>
                <a:cubicBezTo>
                  <a:pt x="3912582" y="6298751"/>
                  <a:pt x="1315268" y="5880829"/>
                  <a:pt x="0" y="6876928"/>
                </a:cubicBezTo>
                <a:lnTo>
                  <a:pt x="0" y="0"/>
                </a:lnTo>
                <a:close/>
              </a:path>
            </a:pathLst>
          </a:custGeom>
          <a:solidFill>
            <a:srgbClr val="00A3A6"/>
          </a:solidFill>
          <a:ln>
            <a:solidFill>
              <a:srgbClr val="00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A96233-331F-4632-8A61-C72DACA2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64" y="4205225"/>
            <a:ext cx="1420742" cy="21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Imitation Game. Le matheux de l'ombre">
            <a:extLst>
              <a:ext uri="{FF2B5EF4-FFF2-40B4-BE49-F238E27FC236}">
                <a16:creationId xmlns:a16="http://schemas.microsoft.com/office/drawing/2014/main" id="{2A4E0B0F-BFD0-4A1A-9BD4-26FEA3B0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80" y="1771538"/>
            <a:ext cx="1166237" cy="16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D7D83D-ADCB-482B-80D0-2D8252EAA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651" y="258976"/>
            <a:ext cx="4242010" cy="869547"/>
          </a:xfrm>
        </p:spPr>
        <p:txBody>
          <a:bodyPr>
            <a:normAutofit/>
          </a:bodyPr>
          <a:lstStyle/>
          <a:p>
            <a:r>
              <a:rPr lang="en-US" dirty="0"/>
              <a:t>Computer science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E50CAE-D7FB-4F5B-904B-50CB46AB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57EEBD-418F-4687-8BFB-54A714E93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Alan Turing — Wikipédia">
            <a:extLst>
              <a:ext uri="{FF2B5EF4-FFF2-40B4-BE49-F238E27FC236}">
                <a16:creationId xmlns:a16="http://schemas.microsoft.com/office/drawing/2014/main" id="{3F566DAE-9FDB-4BEB-8E25-2145535A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64" y="1128523"/>
            <a:ext cx="2373322" cy="24124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2B6D4E-4813-4E77-A0AD-476206DCD552}"/>
              </a:ext>
            </a:extLst>
          </p:cNvPr>
          <p:cNvSpPr/>
          <p:nvPr/>
        </p:nvSpPr>
        <p:spPr>
          <a:xfrm>
            <a:off x="6869848" y="3266289"/>
            <a:ext cx="2451754" cy="612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Alan Turing</a:t>
            </a:r>
          </a:p>
        </p:txBody>
      </p:sp>
      <p:pic>
        <p:nvPicPr>
          <p:cNvPr id="1028" name="Picture 4" descr="Biographie | John Von Neumann - Mathématicien, physicien, informaticien |  Futura Sciences">
            <a:extLst>
              <a:ext uri="{FF2B5EF4-FFF2-40B4-BE49-F238E27FC236}">
                <a16:creationId xmlns:a16="http://schemas.microsoft.com/office/drawing/2014/main" id="{8B049B77-D3D1-4915-9DE9-7870E7DD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9931"/>
          <a:stretch/>
        </p:blipFill>
        <p:spPr bwMode="auto">
          <a:xfrm>
            <a:off x="9591773" y="1120561"/>
            <a:ext cx="1917569" cy="2452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CB1EF-86C7-4BAE-879F-080980B03A7A}"/>
              </a:ext>
            </a:extLst>
          </p:cNvPr>
          <p:cNvSpPr/>
          <p:nvPr/>
        </p:nvSpPr>
        <p:spPr>
          <a:xfrm>
            <a:off x="9516991" y="3248752"/>
            <a:ext cx="2067131" cy="102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John Von 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Neumann</a:t>
            </a:r>
          </a:p>
        </p:txBody>
      </p:sp>
      <p:pic>
        <p:nvPicPr>
          <p:cNvPr id="1032" name="Picture 8" descr="Claude Shannon — Wikipédia">
            <a:extLst>
              <a:ext uri="{FF2B5EF4-FFF2-40B4-BE49-F238E27FC236}">
                <a16:creationId xmlns:a16="http://schemas.microsoft.com/office/drawing/2014/main" id="{8A21CCFD-96FC-4588-A0BD-3D6CC5EF6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" b="21486"/>
          <a:stretch/>
        </p:blipFill>
        <p:spPr bwMode="auto">
          <a:xfrm>
            <a:off x="4853142" y="4519062"/>
            <a:ext cx="1420742" cy="14605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9FDB77-4677-4381-B0E8-4AC137D6B752}"/>
              </a:ext>
            </a:extLst>
          </p:cNvPr>
          <p:cNvSpPr/>
          <p:nvPr/>
        </p:nvSpPr>
        <p:spPr>
          <a:xfrm>
            <a:off x="4561033" y="5803530"/>
            <a:ext cx="1915186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Claude Shannon</a:t>
            </a:r>
          </a:p>
        </p:txBody>
      </p:sp>
      <p:pic>
        <p:nvPicPr>
          <p:cNvPr id="1036" name="Picture 12" descr="Alonzo Church - Wikipedia">
            <a:extLst>
              <a:ext uri="{FF2B5EF4-FFF2-40B4-BE49-F238E27FC236}">
                <a16:creationId xmlns:a16="http://schemas.microsoft.com/office/drawing/2014/main" id="{B0073C0A-47E5-4988-AA7A-3A2F75C77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1" b="26071"/>
          <a:stretch/>
        </p:blipFill>
        <p:spPr bwMode="auto">
          <a:xfrm>
            <a:off x="6669902" y="4450092"/>
            <a:ext cx="1461348" cy="14605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02B164-BB78-44C5-8F07-FF2D739B1330}"/>
              </a:ext>
            </a:extLst>
          </p:cNvPr>
          <p:cNvSpPr/>
          <p:nvPr/>
        </p:nvSpPr>
        <p:spPr>
          <a:xfrm>
            <a:off x="6550487" y="5803530"/>
            <a:ext cx="17001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Alonzo Church</a:t>
            </a:r>
          </a:p>
        </p:txBody>
      </p:sp>
      <p:pic>
        <p:nvPicPr>
          <p:cNvPr id="1038" name="Picture 14" descr="Grace Hopper — Wikipédia">
            <a:extLst>
              <a:ext uri="{FF2B5EF4-FFF2-40B4-BE49-F238E27FC236}">
                <a16:creationId xmlns:a16="http://schemas.microsoft.com/office/drawing/2014/main" id="{89CEFE2E-EDE9-4D86-B41E-133E2B90A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1684" b="24399"/>
          <a:stretch/>
        </p:blipFill>
        <p:spPr bwMode="auto">
          <a:xfrm>
            <a:off x="8467570" y="4413271"/>
            <a:ext cx="1550818" cy="16520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4EBD05-2F36-4341-B517-B9ECA736CD1B}"/>
              </a:ext>
            </a:extLst>
          </p:cNvPr>
          <p:cNvSpPr/>
          <p:nvPr/>
        </p:nvSpPr>
        <p:spPr>
          <a:xfrm>
            <a:off x="8330412" y="5803530"/>
            <a:ext cx="18589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Grace Hopper</a:t>
            </a:r>
          </a:p>
        </p:txBody>
      </p:sp>
      <p:pic>
        <p:nvPicPr>
          <p:cNvPr id="1040" name="Picture 16" descr="Donald Knuth — Wikipédia">
            <a:extLst>
              <a:ext uri="{FF2B5EF4-FFF2-40B4-BE49-F238E27FC236}">
                <a16:creationId xmlns:a16="http://schemas.microsoft.com/office/drawing/2014/main" id="{941E48B8-A015-4B06-A0C8-81C20C395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0392"/>
          <a:stretch/>
        </p:blipFill>
        <p:spPr bwMode="auto">
          <a:xfrm>
            <a:off x="10490872" y="4511026"/>
            <a:ext cx="1216771" cy="135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5360EE-4B42-458C-9442-FA3D06CB8D56}"/>
              </a:ext>
            </a:extLst>
          </p:cNvPr>
          <p:cNvSpPr/>
          <p:nvPr/>
        </p:nvSpPr>
        <p:spPr>
          <a:xfrm>
            <a:off x="10278564" y="5819249"/>
            <a:ext cx="17001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Donald Knuth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AAA794E-DF7F-4C10-B305-3E47DF394B38}"/>
              </a:ext>
            </a:extLst>
          </p:cNvPr>
          <p:cNvGrpSpPr/>
          <p:nvPr/>
        </p:nvGrpSpPr>
        <p:grpSpPr>
          <a:xfrm>
            <a:off x="90430" y="1113769"/>
            <a:ext cx="1655570" cy="1296031"/>
            <a:chOff x="153218" y="1154938"/>
            <a:chExt cx="1655570" cy="1296031"/>
          </a:xfrm>
        </p:grpSpPr>
        <p:pic>
          <p:nvPicPr>
            <p:cNvPr id="1042" name="Picture 18" descr="Muhammad Ibn Mūsā al-Khuwārizmī (~780-850) | Lexique de mathématique">
              <a:extLst>
                <a:ext uri="{FF2B5EF4-FFF2-40B4-BE49-F238E27FC236}">
                  <a16:creationId xmlns:a16="http://schemas.microsoft.com/office/drawing/2014/main" id="{61FCB6F8-68F3-4CD9-8832-49CC4B9A6D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1" r="19642"/>
            <a:stretch/>
          </p:blipFill>
          <p:spPr bwMode="auto">
            <a:xfrm>
              <a:off x="505803" y="1154938"/>
              <a:ext cx="922585" cy="980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B22AB8-207A-4978-843D-67EF7424EE84}"/>
                </a:ext>
              </a:extLst>
            </p:cNvPr>
            <p:cNvSpPr/>
            <p:nvPr/>
          </p:nvSpPr>
          <p:spPr>
            <a:xfrm>
              <a:off x="153218" y="2125989"/>
              <a:ext cx="1655570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M. Al-Khwarizmi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5B82E38-DD30-4FAB-BD92-96F9AD3B70CF}"/>
              </a:ext>
            </a:extLst>
          </p:cNvPr>
          <p:cNvGrpSpPr/>
          <p:nvPr/>
        </p:nvGrpSpPr>
        <p:grpSpPr>
          <a:xfrm>
            <a:off x="1765253" y="1570392"/>
            <a:ext cx="1655570" cy="1283273"/>
            <a:chOff x="1937332" y="1120561"/>
            <a:chExt cx="1655570" cy="1283273"/>
          </a:xfrm>
        </p:grpSpPr>
        <p:pic>
          <p:nvPicPr>
            <p:cNvPr id="1046" name="Picture 22" descr="Leibniz et le droit – Académie des Sciences Morales et Politiques">
              <a:extLst>
                <a:ext uri="{FF2B5EF4-FFF2-40B4-BE49-F238E27FC236}">
                  <a16:creationId xmlns:a16="http://schemas.microsoft.com/office/drawing/2014/main" id="{43BEA388-7843-4BF0-B259-9CE17690D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2886" r="22504" b="14845"/>
            <a:stretch/>
          </p:blipFill>
          <p:spPr bwMode="auto">
            <a:xfrm>
              <a:off x="2167790" y="1120561"/>
              <a:ext cx="1139129" cy="111312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E1B6B2-55AC-4915-B9D9-CB5467F1FD0E}"/>
                </a:ext>
              </a:extLst>
            </p:cNvPr>
            <p:cNvSpPr/>
            <p:nvPr/>
          </p:nvSpPr>
          <p:spPr>
            <a:xfrm>
              <a:off x="1937332" y="2078854"/>
              <a:ext cx="1655570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G. W. von Leibniz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400E02C-A51F-4595-937D-8C7DE4910966}"/>
              </a:ext>
            </a:extLst>
          </p:cNvPr>
          <p:cNvGrpSpPr/>
          <p:nvPr/>
        </p:nvGrpSpPr>
        <p:grpSpPr>
          <a:xfrm>
            <a:off x="3301900" y="1095724"/>
            <a:ext cx="1237462" cy="1300858"/>
            <a:chOff x="3739835" y="1150111"/>
            <a:chExt cx="1237462" cy="1300858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58163BF5-6993-42A7-B4C8-399394784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7650" y="1150111"/>
              <a:ext cx="954299" cy="11668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04DBD3-FE0B-4773-8490-61251738AA3C}"/>
                </a:ext>
              </a:extLst>
            </p:cNvPr>
            <p:cNvSpPr/>
            <p:nvPr/>
          </p:nvSpPr>
          <p:spPr>
            <a:xfrm>
              <a:off x="3739835" y="2125989"/>
              <a:ext cx="1237462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G. Boole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FAB53BB-547A-4C61-97B6-68C163E064AC}"/>
              </a:ext>
            </a:extLst>
          </p:cNvPr>
          <p:cNvGrpSpPr/>
          <p:nvPr/>
        </p:nvGrpSpPr>
        <p:grpSpPr>
          <a:xfrm>
            <a:off x="69972" y="3806905"/>
            <a:ext cx="1237462" cy="1226001"/>
            <a:chOff x="69982" y="2583911"/>
            <a:chExt cx="1237462" cy="1226001"/>
          </a:xfrm>
        </p:grpSpPr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645A1ED-A716-4190-85D7-B6F38ACFF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2" r="12189" b="30980"/>
            <a:stretch/>
          </p:blipFill>
          <p:spPr bwMode="auto">
            <a:xfrm>
              <a:off x="176003" y="2583911"/>
              <a:ext cx="988191" cy="106609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BD71F3-43C0-4B2A-BB2C-173A3B90BA6D}"/>
                </a:ext>
              </a:extLst>
            </p:cNvPr>
            <p:cNvSpPr/>
            <p:nvPr/>
          </p:nvSpPr>
          <p:spPr>
            <a:xfrm>
              <a:off x="69982" y="3484932"/>
              <a:ext cx="1237462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C. Babbage</a:t>
              </a:r>
            </a:p>
          </p:txBody>
        </p:sp>
      </p:grpSp>
      <p:pic>
        <p:nvPicPr>
          <p:cNvPr id="1052" name="Picture 28" descr="undefined">
            <a:extLst>
              <a:ext uri="{FF2B5EF4-FFF2-40B4-BE49-F238E27FC236}">
                <a16:creationId xmlns:a16="http://schemas.microsoft.com/office/drawing/2014/main" id="{D07FFBB5-32C2-4476-B17A-5C62DF53B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0" t="8797" r="22678" b="60349"/>
          <a:stretch/>
        </p:blipFill>
        <p:spPr bwMode="auto">
          <a:xfrm>
            <a:off x="1314113" y="2970695"/>
            <a:ext cx="1197055" cy="13197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D3A226F-80D0-4CBB-8A24-E707F22835F7}"/>
              </a:ext>
            </a:extLst>
          </p:cNvPr>
          <p:cNvSpPr/>
          <p:nvPr/>
        </p:nvSpPr>
        <p:spPr>
          <a:xfrm>
            <a:off x="1282000" y="4027581"/>
            <a:ext cx="1237462" cy="3249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A. Lovelace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F7CC6AD-D7A9-45CA-B7AF-F46E11B25677}"/>
              </a:ext>
            </a:extLst>
          </p:cNvPr>
          <p:cNvGrpSpPr/>
          <p:nvPr/>
        </p:nvGrpSpPr>
        <p:grpSpPr>
          <a:xfrm>
            <a:off x="4968513" y="1070692"/>
            <a:ext cx="1045856" cy="1245983"/>
            <a:chOff x="1221065" y="4286287"/>
            <a:chExt cx="1045856" cy="1245983"/>
          </a:xfrm>
        </p:grpSpPr>
        <p:pic>
          <p:nvPicPr>
            <p:cNvPr id="1056" name="Picture 32" descr="Emil Post — Wikipédia">
              <a:extLst>
                <a:ext uri="{FF2B5EF4-FFF2-40B4-BE49-F238E27FC236}">
                  <a16:creationId xmlns:a16="http://schemas.microsoft.com/office/drawing/2014/main" id="{3FDFF957-1605-4123-8533-FB2751DD5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02"/>
            <a:stretch/>
          </p:blipFill>
          <p:spPr bwMode="auto">
            <a:xfrm>
              <a:off x="1221065" y="4286287"/>
              <a:ext cx="1045856" cy="106989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F243EC-F6E1-4296-8D3D-FC4079939659}"/>
                </a:ext>
              </a:extLst>
            </p:cNvPr>
            <p:cNvSpPr/>
            <p:nvPr/>
          </p:nvSpPr>
          <p:spPr>
            <a:xfrm>
              <a:off x="1276333" y="5207290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E. Post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7B9B4B3-18CF-4A83-9449-12BF3225B795}"/>
              </a:ext>
            </a:extLst>
          </p:cNvPr>
          <p:cNvGrpSpPr/>
          <p:nvPr/>
        </p:nvGrpSpPr>
        <p:grpSpPr>
          <a:xfrm>
            <a:off x="1565236" y="4997350"/>
            <a:ext cx="1091647" cy="1371376"/>
            <a:chOff x="1182883" y="4030422"/>
            <a:chExt cx="1091647" cy="1371376"/>
          </a:xfrm>
        </p:grpSpPr>
        <p:pic>
          <p:nvPicPr>
            <p:cNvPr id="1058" name="Picture 34" descr="George Stibitz | Computer Science">
              <a:extLst>
                <a:ext uri="{FF2B5EF4-FFF2-40B4-BE49-F238E27FC236}">
                  <a16:creationId xmlns:a16="http://schemas.microsoft.com/office/drawing/2014/main" id="{06568974-2487-472D-A69C-85781B5B28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1" r="31122" b="28125"/>
            <a:stretch/>
          </p:blipFill>
          <p:spPr bwMode="auto">
            <a:xfrm>
              <a:off x="1182883" y="4030422"/>
              <a:ext cx="1091647" cy="13197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02861CD-2A8D-49C4-80BA-375819F608D2}"/>
                </a:ext>
              </a:extLst>
            </p:cNvPr>
            <p:cNvSpPr/>
            <p:nvPr/>
          </p:nvSpPr>
          <p:spPr>
            <a:xfrm>
              <a:off x="1274379" y="5076818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G. </a:t>
              </a:r>
              <a:r>
                <a:rPr lang="en-US" sz="1600" dirty="0" err="1">
                  <a:solidFill>
                    <a:schemeClr val="accent2"/>
                  </a:solidFill>
                </a:rPr>
                <a:t>Stibiz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1B35837-4629-4BA4-A307-3D10B88ADE62}"/>
              </a:ext>
            </a:extLst>
          </p:cNvPr>
          <p:cNvGrpSpPr/>
          <p:nvPr/>
        </p:nvGrpSpPr>
        <p:grpSpPr>
          <a:xfrm>
            <a:off x="305904" y="5408467"/>
            <a:ext cx="972441" cy="1391474"/>
            <a:chOff x="554462" y="4732255"/>
            <a:chExt cx="972441" cy="1391474"/>
          </a:xfrm>
        </p:grpSpPr>
        <p:pic>
          <p:nvPicPr>
            <p:cNvPr id="1060" name="Picture 36" descr="Konrad Zuse — Wikipédia">
              <a:extLst>
                <a:ext uri="{FF2B5EF4-FFF2-40B4-BE49-F238E27FC236}">
                  <a16:creationId xmlns:a16="http://schemas.microsoft.com/office/drawing/2014/main" id="{13471268-F878-4C1C-BD2A-974AE900F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8" t="473" r="7952" b="19392"/>
            <a:stretch/>
          </p:blipFill>
          <p:spPr bwMode="auto">
            <a:xfrm>
              <a:off x="554462" y="4732255"/>
              <a:ext cx="972441" cy="12248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3178E9-58EE-4802-8039-6BA021DC9FC7}"/>
                </a:ext>
              </a:extLst>
            </p:cNvPr>
            <p:cNvSpPr/>
            <p:nvPr/>
          </p:nvSpPr>
          <p:spPr>
            <a:xfrm>
              <a:off x="567658" y="5798749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K. </a:t>
              </a:r>
              <a:r>
                <a:rPr lang="en-US" sz="1600" dirty="0" err="1">
                  <a:solidFill>
                    <a:schemeClr val="accent2"/>
                  </a:solidFill>
                </a:rPr>
                <a:t>Zuse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7F5E1B-4E5A-4D23-A4AB-01CE8EB6747F}"/>
              </a:ext>
            </a:extLst>
          </p:cNvPr>
          <p:cNvGrpSpPr/>
          <p:nvPr/>
        </p:nvGrpSpPr>
        <p:grpSpPr>
          <a:xfrm>
            <a:off x="2697799" y="4347067"/>
            <a:ext cx="1110899" cy="1406484"/>
            <a:chOff x="-24337" y="4031728"/>
            <a:chExt cx="1110899" cy="1406484"/>
          </a:xfrm>
        </p:grpSpPr>
        <p:pic>
          <p:nvPicPr>
            <p:cNvPr id="1062" name="Picture 38">
              <a:extLst>
                <a:ext uri="{FF2B5EF4-FFF2-40B4-BE49-F238E27FC236}">
                  <a16:creationId xmlns:a16="http://schemas.microsoft.com/office/drawing/2014/main" id="{1B1DFEC7-2EF6-413E-9E50-A4377F092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" b="12876"/>
            <a:stretch/>
          </p:blipFill>
          <p:spPr bwMode="auto">
            <a:xfrm>
              <a:off x="14035" y="4031728"/>
              <a:ext cx="1046156" cy="12624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17405B-ED35-41D9-8D37-631AB16D3166}"/>
                </a:ext>
              </a:extLst>
            </p:cNvPr>
            <p:cNvSpPr/>
            <p:nvPr/>
          </p:nvSpPr>
          <p:spPr>
            <a:xfrm>
              <a:off x="-24337" y="5113232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T. Flowers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2B048A5-3B24-451B-8069-7393C8B79137}"/>
              </a:ext>
            </a:extLst>
          </p:cNvPr>
          <p:cNvGrpSpPr/>
          <p:nvPr/>
        </p:nvGrpSpPr>
        <p:grpSpPr>
          <a:xfrm>
            <a:off x="5989202" y="83914"/>
            <a:ext cx="1166237" cy="1375334"/>
            <a:chOff x="2799360" y="2513805"/>
            <a:chExt cx="1166237" cy="1375334"/>
          </a:xfrm>
        </p:grpSpPr>
        <p:pic>
          <p:nvPicPr>
            <p:cNvPr id="1054" name="Picture 30" descr="Waiting for Gödel | The New Yorker">
              <a:extLst>
                <a:ext uri="{FF2B5EF4-FFF2-40B4-BE49-F238E27FC236}">
                  <a16:creationId xmlns:a16="http://schemas.microsoft.com/office/drawing/2014/main" id="{EF07F3DC-2CDA-47FE-B91B-1035F53F8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3" t="2332" r="13922" b="46779"/>
            <a:stretch/>
          </p:blipFill>
          <p:spPr bwMode="auto">
            <a:xfrm>
              <a:off x="2825826" y="2513805"/>
              <a:ext cx="1113304" cy="116811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F2006F-F235-4C09-9767-7DB0D2DAD743}"/>
                </a:ext>
              </a:extLst>
            </p:cNvPr>
            <p:cNvSpPr/>
            <p:nvPr/>
          </p:nvSpPr>
          <p:spPr>
            <a:xfrm>
              <a:off x="2799360" y="3564159"/>
              <a:ext cx="116623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K. F. Gödel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301B92E-70DB-4163-909A-1299C775FAF5}"/>
              </a:ext>
            </a:extLst>
          </p:cNvPr>
          <p:cNvGrpSpPr/>
          <p:nvPr/>
        </p:nvGrpSpPr>
        <p:grpSpPr>
          <a:xfrm>
            <a:off x="3300982" y="3146712"/>
            <a:ext cx="1110899" cy="1266559"/>
            <a:chOff x="3498608" y="3108214"/>
            <a:chExt cx="1110899" cy="1266559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B502E04D-8DD4-4F76-924D-9DEECEA65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6032" b="20516"/>
            <a:stretch/>
          </p:blipFill>
          <p:spPr>
            <a:xfrm>
              <a:off x="3580885" y="3108214"/>
              <a:ext cx="949282" cy="111611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0C8F70-BB41-4296-94ED-FA4B693024D0}"/>
                </a:ext>
              </a:extLst>
            </p:cNvPr>
            <p:cNvSpPr/>
            <p:nvPr/>
          </p:nvSpPr>
          <p:spPr>
            <a:xfrm>
              <a:off x="3498608" y="4049793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J. Mauchly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C05A5F1-3FBC-460C-865F-858D29E1424B}"/>
              </a:ext>
            </a:extLst>
          </p:cNvPr>
          <p:cNvGrpSpPr/>
          <p:nvPr/>
        </p:nvGrpSpPr>
        <p:grpSpPr>
          <a:xfrm>
            <a:off x="4293848" y="2234092"/>
            <a:ext cx="1110899" cy="1357048"/>
            <a:chOff x="3991538" y="2560417"/>
            <a:chExt cx="1110899" cy="1357048"/>
          </a:xfrm>
        </p:grpSpPr>
        <p:pic>
          <p:nvPicPr>
            <p:cNvPr id="1064" name="Picture 40" descr="Computer Pioneers - J. Presper Eckert">
              <a:extLst>
                <a:ext uri="{FF2B5EF4-FFF2-40B4-BE49-F238E27FC236}">
                  <a16:creationId xmlns:a16="http://schemas.microsoft.com/office/drawing/2014/main" id="{940B774D-DAF4-4C71-A67C-7AA5930F9D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5" r="16061" b="28909"/>
            <a:stretch/>
          </p:blipFill>
          <p:spPr bwMode="auto">
            <a:xfrm>
              <a:off x="4020553" y="2560417"/>
              <a:ext cx="1044176" cy="12024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6266FE-F7DC-4CF2-B1A9-476324F5837D}"/>
                </a:ext>
              </a:extLst>
            </p:cNvPr>
            <p:cNvSpPr/>
            <p:nvPr/>
          </p:nvSpPr>
          <p:spPr>
            <a:xfrm>
              <a:off x="3991538" y="3592485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J. P. Eckert</a:t>
              </a:r>
            </a:p>
          </p:txBody>
        </p:sp>
      </p:grpSp>
      <p:sp>
        <p:nvSpPr>
          <p:cNvPr id="66" name="Titre 1">
            <a:extLst>
              <a:ext uri="{FF2B5EF4-FFF2-40B4-BE49-F238E27FC236}">
                <a16:creationId xmlns:a16="http://schemas.microsoft.com/office/drawing/2014/main" id="{FA3115F9-D6EF-46E1-B5F0-B9FA204614BB}"/>
              </a:ext>
            </a:extLst>
          </p:cNvPr>
          <p:cNvSpPr txBox="1">
            <a:spLocks/>
          </p:cNvSpPr>
          <p:nvPr/>
        </p:nvSpPr>
        <p:spPr>
          <a:xfrm>
            <a:off x="130115" y="253151"/>
            <a:ext cx="4998170" cy="869547"/>
          </a:xfrm>
          <a:prstGeom prst="rect">
            <a:avLst/>
          </a:prstGeom>
          <a:solidFill>
            <a:srgbClr val="00A3A6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A3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Pre-computer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45957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3 fundamental parts of a computer?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3 fundamental parts of a computer?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storage (hard drive)</a:t>
            </a:r>
          </a:p>
          <a:p>
            <a:r>
              <a:rPr lang="en-US" dirty="0"/>
              <a:t>Computation (Central Processing Unit, CPU)</a:t>
            </a:r>
          </a:p>
          <a:p>
            <a:r>
              <a:rPr lang="en-US" dirty="0"/>
              <a:t>Temporary memory (Random Access Memory, RAM)</a:t>
            </a:r>
          </a:p>
          <a:p>
            <a:endParaRPr lang="en-US" dirty="0"/>
          </a:p>
          <a:p>
            <a:r>
              <a:rPr lang="en-US" dirty="0"/>
              <a:t>When programs are executed</a:t>
            </a:r>
          </a:p>
          <a:p>
            <a:pPr lvl="1"/>
            <a:r>
              <a:rPr lang="en-US" dirty="0"/>
              <a:t>Loaded from hard drive to RAM</a:t>
            </a:r>
          </a:p>
          <a:p>
            <a:pPr lvl="1"/>
            <a:r>
              <a:rPr lang="en-US" dirty="0"/>
              <a:t>CPU reads and writes information from/to RAM*</a:t>
            </a:r>
          </a:p>
          <a:p>
            <a:pPr lvl="1"/>
            <a:r>
              <a:rPr lang="en-US" dirty="0"/>
              <a:t>Eventually, results might be written back to hard drive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940F5-2804-4EBA-A2E5-7A84236176AC}"/>
              </a:ext>
            </a:extLst>
          </p:cNvPr>
          <p:cNvSpPr/>
          <p:nvPr/>
        </p:nvSpPr>
        <p:spPr>
          <a:xfrm rot="2534119">
            <a:off x="8228447" y="4741227"/>
            <a:ext cx="4151247" cy="639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*There are also intermediate memories, like </a:t>
            </a:r>
            <a:r>
              <a:rPr lang="en-US" b="1" dirty="0"/>
              <a:t>cache</a:t>
            </a:r>
            <a:r>
              <a:rPr lang="en-US" dirty="0"/>
              <a:t>, but that’s not too important</a:t>
            </a:r>
          </a:p>
        </p:txBody>
      </p:sp>
    </p:spTree>
    <p:extLst>
      <p:ext uri="{BB962C8B-B14F-4D97-AF65-F5344CB8AC3E}">
        <p14:creationId xmlns:p14="http://schemas.microsoft.com/office/powerpoint/2010/main" val="62118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50199-0C60-40E0-84EF-71DCE7E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C85D5A-7B7A-4DA7-9623-6E8C7C74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data is volatile, hard drive data persists</a:t>
            </a:r>
          </a:p>
          <a:p>
            <a:r>
              <a:rPr lang="en-US" dirty="0"/>
              <a:t>Why does RAM exist, then?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B6F9F-9175-4F12-94C4-E2B7B65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0771-803A-49FF-9869-E89434FDA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50199-0C60-40E0-84EF-71DCE7E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C85D5A-7B7A-4DA7-9623-6E8C7C74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data is volatile, hard drive data persists</a:t>
            </a:r>
          </a:p>
          <a:p>
            <a:r>
              <a:rPr lang="en-US" dirty="0"/>
              <a:t>Why does RAM exist, then?</a:t>
            </a:r>
          </a:p>
          <a:p>
            <a:pPr lvl="1"/>
            <a:r>
              <a:rPr lang="en-US" dirty="0"/>
              <a:t>Access to RAM is </a:t>
            </a:r>
            <a:r>
              <a:rPr lang="en-US" i="1" dirty="0"/>
              <a:t>F A S T E 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(by orders of magnitude!)</a:t>
            </a:r>
          </a:p>
          <a:p>
            <a:pPr lvl="1"/>
            <a:r>
              <a:rPr lang="en-US" dirty="0"/>
              <a:t>Reading and writing to hard drive is </a:t>
            </a:r>
            <a:r>
              <a:rPr lang="en-US" i="1" dirty="0"/>
              <a:t>slow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B6F9F-9175-4F12-94C4-E2B7B65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0771-803A-49FF-9869-E89434FDA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meme sanic gotta go fast&quot; Poster for Sale by biGcAtsYell | Redbubble">
            <a:extLst>
              <a:ext uri="{FF2B5EF4-FFF2-40B4-BE49-F238E27FC236}">
                <a16:creationId xmlns:a16="http://schemas.microsoft.com/office/drawing/2014/main" id="{C0FC6C41-AA8E-40A1-B377-C5708B81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1" t="8969" r="17120" b="8530"/>
          <a:stretch/>
        </p:blipFill>
        <p:spPr bwMode="auto">
          <a:xfrm>
            <a:off x="8135332" y="2169540"/>
            <a:ext cx="3218467" cy="396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F67FB-3614-4F01-803A-693E4BBF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D97BD-5FDF-4E7C-ACE8-6413406D7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reading and writing to/from disk more than necessary</a:t>
            </a:r>
          </a:p>
          <a:p>
            <a:pPr lvl="1"/>
            <a:r>
              <a:rPr lang="en-US" dirty="0"/>
              <a:t>Ideally, </a:t>
            </a:r>
            <a:r>
              <a:rPr lang="en-US" u="sng" dirty="0"/>
              <a:t>load everything at the beginning</a:t>
            </a:r>
            <a:r>
              <a:rPr lang="en-US" dirty="0"/>
              <a:t>, </a:t>
            </a:r>
            <a:r>
              <a:rPr lang="en-US" u="sng" dirty="0"/>
              <a:t>write at the end</a:t>
            </a:r>
          </a:p>
          <a:p>
            <a:pPr lvl="1"/>
            <a:r>
              <a:rPr lang="en-US" dirty="0"/>
              <a:t>However, we might want to save intermediate results</a:t>
            </a:r>
          </a:p>
          <a:p>
            <a:pPr lvl="1"/>
            <a:endParaRPr lang="en-US" dirty="0"/>
          </a:p>
          <a:p>
            <a:r>
              <a:rPr lang="en-US" dirty="0"/>
              <a:t>You can improve speed by using more RAM</a:t>
            </a:r>
          </a:p>
          <a:p>
            <a:pPr lvl="1"/>
            <a:r>
              <a:rPr lang="en-US" dirty="0"/>
              <a:t>For example, store results of computations (no recomputing)</a:t>
            </a:r>
          </a:p>
          <a:p>
            <a:pPr lvl="1"/>
            <a:r>
              <a:rPr lang="en-US" dirty="0"/>
              <a:t>However, your amount of RAM is limited (</a:t>
            </a:r>
            <a:r>
              <a:rPr lang="en-US" b="1" dirty="0"/>
              <a:t>out of memory errors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OOM errors are the most common errors I got</a:t>
            </a:r>
          </a:p>
          <a:p>
            <a:pPr lvl="1"/>
            <a:r>
              <a:rPr lang="en-US" b="1" dirty="0"/>
              <a:t>Memory/CPU trade-off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CD3833-7546-44DE-AC36-BC32216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2F5052-729B-4F90-BF46-792B2319C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530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1502</Words>
  <Application>Microsoft Office PowerPoint</Application>
  <PresentationFormat>Grand écran</PresentationFormat>
  <Paragraphs>219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Thème Office</vt:lpstr>
      <vt:lpstr>A quick glance at  Computer Science</vt:lpstr>
      <vt:lpstr>Outline</vt:lpstr>
      <vt:lpstr>Computer science</vt:lpstr>
      <vt:lpstr>Computer science</vt:lpstr>
      <vt:lpstr>What are the 3 fundamental parts of a computer?</vt:lpstr>
      <vt:lpstr>What are the 3 fundamental parts of a computer?</vt:lpstr>
      <vt:lpstr>Why should we care?</vt:lpstr>
      <vt:lpstr>Why should we care?</vt:lpstr>
      <vt:lpstr>Practical advice</vt:lpstr>
      <vt:lpstr>Memory management</vt:lpstr>
      <vt:lpstr>Memory management</vt:lpstr>
      <vt:lpstr>Memory management</vt:lpstr>
      <vt:lpstr>Memory management</vt:lpstr>
      <vt:lpstr>Memory management</vt:lpstr>
      <vt:lpstr>Practical advice</vt:lpstr>
      <vt:lpstr>Images</vt:lpstr>
      <vt:lpstr>Images</vt:lpstr>
      <vt:lpstr>Images</vt:lpstr>
      <vt:lpstr>Why are some languages faster than others?</vt:lpstr>
      <vt:lpstr>Why are some languages faster than others?</vt:lpstr>
      <vt:lpstr>Why are some languages faster than others?</vt:lpstr>
      <vt:lpstr>Python is interpreted, but…</vt:lpstr>
      <vt:lpstr>Why should we care?</vt:lpstr>
      <vt:lpstr>In 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164</cp:revision>
  <dcterms:created xsi:type="dcterms:W3CDTF">2024-07-04T00:18:11Z</dcterms:created>
  <dcterms:modified xsi:type="dcterms:W3CDTF">2025-02-20T16:15:28Z</dcterms:modified>
</cp:coreProperties>
</file>